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  <p:sldMasterId id="2147483770" r:id="rId2"/>
  </p:sldMasterIdLst>
  <p:notesMasterIdLst>
    <p:notesMasterId r:id="rId14"/>
  </p:notesMasterIdLst>
  <p:sldIdLst>
    <p:sldId id="306" r:id="rId3"/>
    <p:sldId id="307" r:id="rId4"/>
    <p:sldId id="308" r:id="rId5"/>
    <p:sldId id="309" r:id="rId6"/>
    <p:sldId id="310" r:id="rId7"/>
    <p:sldId id="333" r:id="rId8"/>
    <p:sldId id="311" r:id="rId9"/>
    <p:sldId id="335" r:id="rId10"/>
    <p:sldId id="331" r:id="rId11"/>
    <p:sldId id="329" r:id="rId12"/>
    <p:sldId id="334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64103" autoAdjust="0"/>
  </p:normalViewPr>
  <p:slideViewPr>
    <p:cSldViewPr snapToGrid="0">
      <p:cViewPr varScale="1">
        <p:scale>
          <a:sx n="88" d="100"/>
          <a:sy n="88" d="100"/>
        </p:scale>
        <p:origin x="74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5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114"/>
    </p:cViewPr>
  </p:sorterViewPr>
  <p:notesViewPr>
    <p:cSldViewPr snapToGrid="0">
      <p:cViewPr>
        <p:scale>
          <a:sx n="70" d="100"/>
          <a:sy n="70" d="100"/>
        </p:scale>
        <p:origin x="1288" y="-1036"/>
      </p:cViewPr>
      <p:guideLst>
        <p:guide orient="horz" pos="2932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79" cy="46577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79" cy="465773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1A250D16-5053-484E-A1E9-0B1B6FF8FD18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7" y="4422460"/>
            <a:ext cx="5617208" cy="418877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79" cy="46577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79" cy="465773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F81844EA-3BFA-4237-92EF-76A3376F2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9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BC4AA-71C6-490E-B6D5-2323373B9D2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410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BC4AA-71C6-490E-B6D5-2323373B9D2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07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BC4AA-71C6-490E-B6D5-2323373B9D2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383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BC4AA-71C6-490E-B6D5-2323373B9D2D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2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844EA-3BFA-4237-92EF-76A3376F22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2767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844EA-3BFA-4237-92EF-76A3376F22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66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844EA-3BFA-4237-92EF-76A3376F22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11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844EA-3BFA-4237-92EF-76A3376F22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2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8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1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D83EE11-CAE9-4FC3-BE27-18A4CF3E4629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162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D83EE11-CAE9-4FC3-BE27-18A4CF3E4629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08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727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01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7748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330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6117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212B76-B289-4FDE-B815-2CEF4D22B3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20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72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791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A5DE983-C8E2-4601-805F-CCC80BE435EB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47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791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6083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BF66-77F7-43AE-892F-4FAED9C072E6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3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AB993-1E01-4988-B7DC-4A346AA8B7B9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86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02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683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0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4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8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9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4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CF4DF-CE95-4407-9A2B-6D2412440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0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20F877-E8CC-4814-BCBE-4D1A641097FC}" type="slidenum">
              <a:rPr lang="en-US">
                <a:solidFill>
                  <a:srgbClr val="1B587C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5562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</p:sldLayoutIdLst>
  <p:transition spd="slow"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rgbClr val="164C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Georgia" pitchFamily="18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1B587C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4E854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6048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e.nj.us/humanservices/staff/opia/reports.html" TargetMode="External"/><Relationship Id="rId2" Type="http://schemas.openxmlformats.org/officeDocument/2006/relationships/hyperlink" Target="mailto:DHS-OPIA-RISKMANAGEMENT@dhs.nj.gov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68426" y="3052689"/>
            <a:ext cx="6480174" cy="3038622"/>
          </a:xfrm>
        </p:spPr>
        <p:txBody>
          <a:bodyPr/>
          <a:lstStyle/>
          <a:p>
            <a:r>
              <a:rPr lang="en-US" sz="2400" dirty="0"/>
              <a:t>New Jersey Department of Human Services</a:t>
            </a:r>
            <a:br>
              <a:rPr lang="en-US" sz="2400" dirty="0"/>
            </a:br>
            <a:r>
              <a:rPr lang="en-US" dirty="0"/>
              <a:t>Office of Program Integrity and </a:t>
            </a:r>
            <a:r>
              <a:rPr lang="en-US" dirty="0" smtClean="0"/>
              <a:t>Accountability</a:t>
            </a:r>
          </a:p>
          <a:p>
            <a:endParaRPr lang="en-US" sz="1100" dirty="0"/>
          </a:p>
          <a:p>
            <a:endParaRPr lang="en-US" sz="1100" dirty="0" smtClean="0"/>
          </a:p>
          <a:p>
            <a:endParaRPr lang="en-US" sz="1100" dirty="0"/>
          </a:p>
          <a:p>
            <a:r>
              <a:rPr lang="en-US" sz="1400" dirty="0" smtClean="0"/>
              <a:t>DHS Licensed provider Report Card</a:t>
            </a:r>
          </a:p>
          <a:p>
            <a:r>
              <a:rPr lang="en-US" sz="1400" dirty="0" smtClean="0"/>
              <a:t>January 23, 2023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94855"/>
            <a:ext cx="8534400" cy="1226127"/>
          </a:xfrm>
        </p:spPr>
        <p:txBody>
          <a:bodyPr/>
          <a:lstStyle/>
          <a:p>
            <a:r>
              <a:rPr lang="en-US" sz="3600" dirty="0" smtClean="0"/>
              <a:t>New Jersey</a:t>
            </a:r>
            <a:br>
              <a:rPr lang="en-US" sz="3600" dirty="0" smtClean="0"/>
            </a:br>
            <a:r>
              <a:rPr lang="en-US" sz="3600" dirty="0" smtClean="0"/>
              <a:t>Department of Human Services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96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Licensed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DDD Licensed providers will continue to receive an advance copy of the report along with the underlying data relative to their agency’s performance. </a:t>
            </a:r>
          </a:p>
          <a:p>
            <a:r>
              <a:rPr lang="en-US" dirty="0" smtClean="0"/>
              <a:t>The data will be presented in the current format.</a:t>
            </a:r>
          </a:p>
          <a:p>
            <a:r>
              <a:rPr lang="en-US" dirty="0" smtClean="0"/>
              <a:t>Auditing data will be included as an FYI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2714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Questions/Comments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sz="2000" dirty="0" smtClean="0"/>
              <a:t>Questions-</a:t>
            </a:r>
            <a:endParaRPr lang="en-US" sz="2000" dirty="0"/>
          </a:p>
          <a:p>
            <a:r>
              <a:rPr lang="en-US" sz="2000" dirty="0" smtClean="0">
                <a:hlinkClick r:id="rId2"/>
              </a:rPr>
              <a:t>DHS-OPIA-RISKMANAGEMENT@dhs.nj.gov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On February 1, 2023 the Report card will be posted at </a:t>
            </a:r>
            <a:endParaRPr lang="en-US" sz="2000" dirty="0" smtClean="0"/>
          </a:p>
          <a:p>
            <a:r>
              <a:rPr lang="en-US" sz="2000" dirty="0">
                <a:hlinkClick r:id="rId3"/>
              </a:rPr>
              <a:t>Department of Human Services | DHS Risk Management System (state.nj.us</a:t>
            </a:r>
            <a:r>
              <a:rPr lang="en-US" sz="2000" dirty="0" smtClean="0">
                <a:hlinkClick r:id="rId3"/>
              </a:rPr>
              <a:t>)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11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5630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631209"/>
          </a:xfrm>
        </p:spPr>
        <p:txBody>
          <a:bodyPr/>
          <a:lstStyle/>
          <a:p>
            <a:r>
              <a:rPr lang="en-US" sz="2800" dirty="0">
                <a:latin typeface="Georgia" panose="02040502050405020303" pitchFamily="18" charset="0"/>
                <a:cs typeface="Calibri" panose="020F0502020204030204" pitchFamily="34" charset="0"/>
              </a:rPr>
              <a:t>Background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Department of Human Services Office of Program Integrity and Accountability (OPIA) has compiled and publically posted a Risk Management Report since 2009</a:t>
            </a:r>
          </a:p>
          <a:p>
            <a:r>
              <a:rPr lang="en-US" dirty="0"/>
              <a:t>OPIA assembles the data it collects to create a quarterly “indicator report” - utilizing performance data from each provider agency </a:t>
            </a:r>
            <a:r>
              <a:rPr lang="en-US" dirty="0" smtClean="0"/>
              <a:t>across </a:t>
            </a:r>
            <a:r>
              <a:rPr lang="en-US" dirty="0"/>
              <a:t>various DHS systems, including licensing, investigations and critical incident reporting. This enhances transparency and enables the public to assess provider strengths.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400" dirty="0" smtClean="0">
              <a:latin typeface="Georgia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400" dirty="0">
              <a:latin typeface="Georgia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400" dirty="0">
              <a:latin typeface="Georgia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400" dirty="0">
              <a:latin typeface="Georgia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400" dirty="0">
              <a:latin typeface="Georgia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2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940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 anchor="t">
            <a:noAutofit/>
          </a:bodyPr>
          <a:lstStyle/>
          <a:p>
            <a:pPr lvl="0"/>
            <a:r>
              <a:rPr lang="en-US" sz="2800" dirty="0" smtClean="0">
                <a:latin typeface="Georgia" panose="02040502050405020303" pitchFamily="18" charset="0"/>
                <a:cs typeface="Calibri" panose="020F0502020204030204" pitchFamily="34" charset="0"/>
              </a:rPr>
              <a:t>Background</a:t>
            </a:r>
            <a:endParaRPr lang="en-US" sz="2800" dirty="0">
              <a:latin typeface="Georgia" panose="02040502050405020303" pitchFamily="18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305800" cy="4800600"/>
          </a:xfrm>
        </p:spPr>
        <p:txBody>
          <a:bodyPr>
            <a:normAutofit/>
          </a:bodyPr>
          <a:lstStyle/>
          <a:p>
            <a:r>
              <a:rPr lang="en-US" dirty="0"/>
              <a:t>In 2021, the Risk Indictor Report was redesigned and updated to reflect current trends in data collection and analysis. </a:t>
            </a:r>
          </a:p>
          <a:p>
            <a:r>
              <a:rPr lang="en-US" dirty="0"/>
              <a:t>Families and the general public criticized that the report was too technical and did not achieve its goal of allowing the public to assess provider strengths. </a:t>
            </a:r>
            <a:endParaRPr lang="en-US" dirty="0" smtClean="0"/>
          </a:p>
          <a:p>
            <a:r>
              <a:rPr lang="en-US" dirty="0" smtClean="0"/>
              <a:t>Licensed </a:t>
            </a:r>
            <a:r>
              <a:rPr lang="en-US" dirty="0"/>
              <a:t>provider agencies gave feedback that the report was punitive.</a:t>
            </a:r>
          </a:p>
          <a:p>
            <a:pPr marL="0" indent="0">
              <a:buClrTx/>
              <a:buNone/>
            </a:pPr>
            <a:endParaRPr lang="en-US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3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9189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7675" y="457863"/>
            <a:ext cx="8229600" cy="530580"/>
          </a:xfrm>
        </p:spPr>
        <p:txBody>
          <a:bodyPr anchor="t">
            <a:normAutofit/>
          </a:bodyPr>
          <a:lstStyle/>
          <a:p>
            <a:r>
              <a:rPr lang="en-US" sz="2800" dirty="0" smtClean="0">
                <a:latin typeface="Georgia" panose="02040502050405020303" pitchFamily="18" charset="0"/>
                <a:cs typeface="Calibri" panose="020F0502020204030204" pitchFamily="34" charset="0"/>
              </a:rPr>
              <a:t>DDD Licensed Provider Report Card</a:t>
            </a:r>
            <a:endParaRPr lang="en-US" sz="2800" dirty="0">
              <a:latin typeface="Georgia" panose="02040502050405020303" pitchFamily="18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07109"/>
            <a:ext cx="8229600" cy="4691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6" name="Picture 4" descr="C:\Users\mamcgowan\AppData\Local\Microsoft\Windows\Temporary Internet Files\Content.IE5\GQX033IQ\blockpage[5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" y="3424237"/>
            <a:ext cx="19050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4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8906" y="1468438"/>
            <a:ext cx="801836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On </a:t>
            </a:r>
            <a:r>
              <a:rPr lang="en-US" sz="2000" dirty="0"/>
              <a:t>February 1, 2023 OPIA will publish the newly redesigned user friendly “</a:t>
            </a:r>
            <a:r>
              <a:rPr lang="en-US" sz="2000" dirty="0" smtClean="0"/>
              <a:t>DHS </a:t>
            </a:r>
            <a:r>
              <a:rPr lang="en-US" sz="2000" dirty="0"/>
              <a:t>Licensed Provider Report Card”. Some of the features of the Report Card are: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Outcome and strengths based; as opposed to risk areas, outcomes, such as meeting health and safety standards, are measured.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Better performing agencies are easily identified. A colored star system makes it easy to see how well an agency is meeting the outcomes.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redesigned Companion </a:t>
            </a:r>
            <a:r>
              <a:rPr lang="en-US" sz="2000" dirty="0" smtClean="0"/>
              <a:t>Guide </a:t>
            </a:r>
            <a:r>
              <a:rPr lang="en-US" sz="2000" dirty="0"/>
              <a:t>describes </a:t>
            </a:r>
            <a:r>
              <a:rPr lang="en-US" sz="2000" dirty="0" smtClean="0"/>
              <a:t>outcomes in plain speak, </a:t>
            </a:r>
            <a:r>
              <a:rPr lang="en-US" sz="2000" dirty="0"/>
              <a:t>elaborates on scoring metrics and defines terms.</a:t>
            </a:r>
          </a:p>
          <a:p>
            <a:r>
              <a:rPr lang="en-US" sz="2000" dirty="0"/>
              <a:t>The Report Card was positively received by both families and providers.</a:t>
            </a:r>
          </a:p>
        </p:txBody>
      </p:sp>
    </p:spTree>
    <p:extLst>
      <p:ext uri="{BB962C8B-B14F-4D97-AF65-F5344CB8AC3E}">
        <p14:creationId xmlns:p14="http://schemas.microsoft.com/office/powerpoint/2010/main" val="31377361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1"/>
            <a:ext cx="8534400" cy="585592"/>
          </a:xfrm>
        </p:spPr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PREVIEW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08" y="1802784"/>
            <a:ext cx="8935267" cy="4681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804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Auditing columns have been removed</a:t>
            </a:r>
          </a:p>
          <a:p>
            <a:r>
              <a:rPr lang="en-US" dirty="0" smtClean="0"/>
              <a:t>DHS is not the cognizant Department for many licensed providers, creating an imbalance</a:t>
            </a:r>
          </a:p>
          <a:p>
            <a:r>
              <a:rPr lang="en-US" dirty="0" smtClean="0"/>
              <a:t>May have given a misleading impression about an agency's financial health</a:t>
            </a:r>
          </a:p>
          <a:p>
            <a:r>
              <a:rPr lang="en-US" dirty="0" smtClean="0"/>
              <a:t>DHS is exploring other ways to be transparent, while providing helpful information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6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03537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617561"/>
          </a:xfrm>
        </p:spPr>
        <p:txBody>
          <a:bodyPr/>
          <a:lstStyle/>
          <a:p>
            <a:r>
              <a:rPr lang="en-US" sz="2800" dirty="0" smtClean="0">
                <a:latin typeface="Georgia" panose="02040502050405020303" pitchFamily="18" charset="0"/>
                <a:cs typeface="Calibri" panose="020F0502020204030204" pitchFamily="34" charset="0"/>
              </a:rPr>
              <a:t>Companion Guide</a:t>
            </a:r>
            <a:endParaRPr lang="en-US" sz="2800" dirty="0">
              <a:latin typeface="Georgia" panose="02040502050405020303" pitchFamily="18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2400505"/>
            <a:ext cx="8503920" cy="241715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7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288" y="1553233"/>
            <a:ext cx="8842375" cy="4922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348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Georgia" panose="02040502050405020303" pitchFamily="18" charset="0"/>
                <a:cs typeface="Calibri" panose="020F0502020204030204" pitchFamily="34" charset="0"/>
              </a:rPr>
              <a:t>Companion Guide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8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3084" y="3143795"/>
            <a:ext cx="8787859" cy="33384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84" y="1862700"/>
            <a:ext cx="8787859" cy="128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23474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631209"/>
          </a:xfrm>
        </p:spPr>
        <p:txBody>
          <a:bodyPr/>
          <a:lstStyle/>
          <a:p>
            <a:r>
              <a:rPr lang="en-US" sz="2800" dirty="0">
                <a:latin typeface="Georgia" panose="02040502050405020303" pitchFamily="18" charset="0"/>
                <a:cs typeface="Calibri" panose="020F0502020204030204" pitchFamily="34" charset="0"/>
              </a:rPr>
              <a:t>Companion Guide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12B76-B289-4FDE-B815-2CEF4D22B3EC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9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01625" y="2463526"/>
            <a:ext cx="8504238" cy="26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822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DD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HS BRAND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DDD PowerPoint Template</Template>
  <TotalTime>7524</TotalTime>
  <Words>418</Words>
  <Application>Microsoft Office PowerPoint</Application>
  <PresentationFormat>On-screen Show (4:3)</PresentationFormat>
  <Paragraphs>66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Wingdings</vt:lpstr>
      <vt:lpstr>Wingdings 2</vt:lpstr>
      <vt:lpstr>DDD PowerPoint Template</vt:lpstr>
      <vt:lpstr>1_DHS BRAND</vt:lpstr>
      <vt:lpstr>New Jersey Department of Human Services</vt:lpstr>
      <vt:lpstr>Background</vt:lpstr>
      <vt:lpstr>Background</vt:lpstr>
      <vt:lpstr>DDD Licensed Provider Report Card</vt:lpstr>
      <vt:lpstr>PREVIEW</vt:lpstr>
      <vt:lpstr>Auditing</vt:lpstr>
      <vt:lpstr>Companion Guide</vt:lpstr>
      <vt:lpstr>Companion Guide</vt:lpstr>
      <vt:lpstr>Companion Guide</vt:lpstr>
      <vt:lpstr>For Licensed Providers</vt:lpstr>
      <vt:lpstr>Questions/Comments</vt:lpstr>
    </vt:vector>
  </TitlesOfParts>
  <Company>NJ Department of Human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 Flynn</dc:creator>
  <cp:lastModifiedBy>Deborah Robinson (DHS)</cp:lastModifiedBy>
  <cp:revision>240</cp:revision>
  <cp:lastPrinted>2023-01-23T13:56:24Z</cp:lastPrinted>
  <dcterms:created xsi:type="dcterms:W3CDTF">2017-09-20T17:52:37Z</dcterms:created>
  <dcterms:modified xsi:type="dcterms:W3CDTF">2023-01-25T14:22:38Z</dcterms:modified>
</cp:coreProperties>
</file>